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3F66F-3344-4F37-AF5F-59838292F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69A420-AD51-4C45-8569-87F33883F5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C01AE-C03B-4BF2-820D-0EDFA7265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0D9B5-BC35-41D2-9BC7-2E6132116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6D4ED-A6E1-4FA4-ACC3-4E1297887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ABB7C-04A1-4DC3-BB6B-26E4A1536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60EFD9-F1B8-4A81-84FE-7291F6EF5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9800C-293E-4F16-B033-FEB9BD6CD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81F0F-0024-46FA-BAAD-D5E43E120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0625C-9C04-4751-BFD4-D349560AF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268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D530A2-E3CA-47F7-9428-8211C4F3FD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85CCAD-FA69-4AA6-BB3F-5051A09804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E148E-E370-4235-B3C0-D0C9C154D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2D3E34-1D91-4275-98CB-E2301FC4B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14BF2-593F-48C9-8E44-30E0D2CF4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62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00E62-53A5-461D-B42B-B1FA3B14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18B59-5D20-4CC9-8CAB-F1654C991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92255-830F-4E84-BE08-49CA4AE4A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C51A3-7F0F-4673-9026-A1B641B82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0149D-1CDD-48B1-B9B8-529D8ECB3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192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346D6-E7F1-478E-8C76-84E64F8D8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D3EE1-BE59-42CF-A801-83FA5B195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BF303-12DF-4761-83DB-DE426FCA6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DF82D-20F8-481D-AE84-92888BEC8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2B22E-5E44-4ADB-AB5E-23CD63DA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099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389FC-F045-41B4-803C-43E138037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F2FAB-B6B6-480A-A36F-80D96E6D32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BA722-1B95-420C-ACE9-BA80E8EB8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B993B-80F6-4791-B3B8-ECB22F5F7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9D46C-429C-450D-9C46-CB2F9E8B0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4226D-B157-47D7-9418-FB5E6DBB1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950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12C38-4773-4DAC-8797-F56FC84E3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9465F-2760-41AE-ACBA-60F385D20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2AA33-B86E-44D1-9F49-7141208E77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8A348F-0007-48CF-89CA-5A2023BC5B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A5AAC8-4230-48B5-9290-8597A14FE0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02BBCB-FAB2-4313-A762-038315AD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3173BF-E48E-47A4-8D5F-47D9B7C10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A83AB1-A200-4D34-B773-2BF74CACE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67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6EE4A-6402-4EEA-B8D6-2DC4D1AD7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91BEA9-57EE-4108-ADA0-A93B07226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40171-DF9E-439A-858C-642989349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8D137F-3F2B-43DF-8E8A-B4091682C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65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1CDB00-A0E4-45EE-8ED4-3323C4712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5F7C06-25C4-4196-8F2D-E166824E1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113794-7692-42F5-97EF-D8627FAC5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829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3A099-7703-41E6-BF67-9C4FF2736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44344-91FE-4411-96E7-AE596EE85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024094-0F03-4012-AF19-8825F9CF31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50B1CF-150D-4770-9D84-434C4882F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8D88F5-9EE9-44BD-8958-E71D6508C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1ED9B-CA28-499A-B898-824043413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559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23F55-2099-48D5-9023-5F0953097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FCBECD-7979-4C7F-AFB3-5765994ABD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BF10EA-71B8-495D-B1AB-90249E2C2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2734B-3C01-4E27-A43C-5DEF15AE4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BF3CB0-F41C-47DE-8943-263D32E59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C53FE7-467B-4E98-A0A3-F83E83017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6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AA7137-148A-48C0-B359-B6C8C64DF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977FF-A0E0-497B-89D8-A578C14C7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5A3B7-43DA-4D6D-A869-86D6A71C22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9F177-28C1-4D45-B6EC-4FCDC4ED8386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8FFA3-4EC6-4A86-B090-E48E5D015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9E83E-BBAC-40A1-B39B-9E9903BCE4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21800-9A26-4230-8821-186B5957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21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jrosebr1/imutil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Image_momen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916A4AF-48EE-413E-8945-8FF09532C37F}"/>
              </a:ext>
            </a:extLst>
          </p:cNvPr>
          <p:cNvSpPr/>
          <p:nvPr/>
        </p:nvSpPr>
        <p:spPr>
          <a:xfrm>
            <a:off x="0" y="-9624"/>
            <a:ext cx="12192000" cy="6672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F5DF9B-6660-43F7-B687-5CCB61112623}"/>
              </a:ext>
            </a:extLst>
          </p:cNvPr>
          <p:cNvSpPr/>
          <p:nvPr/>
        </p:nvSpPr>
        <p:spPr>
          <a:xfrm>
            <a:off x="1531910" y="288325"/>
            <a:ext cx="232788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base"/>
            <a:r>
              <a:rPr lang="th-TH" b="1" dirty="0">
                <a:solidFill>
                  <a:srgbClr val="FFFF0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ศูนย์กลางของรูปร่างของ </a:t>
            </a:r>
            <a:r>
              <a:rPr lang="en-US" b="1" dirty="0">
                <a:solidFill>
                  <a:srgbClr val="FFFF0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OpenCV</a:t>
            </a:r>
          </a:p>
        </p:txBody>
      </p:sp>
      <p:pic>
        <p:nvPicPr>
          <p:cNvPr id="1026" name="Picture 2" descr="center_of_contour_results">
            <a:extLst>
              <a:ext uri="{FF2B5EF4-FFF2-40B4-BE49-F238E27FC236}">
                <a16:creationId xmlns:a16="http://schemas.microsoft.com/office/drawing/2014/main" id="{4B902DC7-E463-4F94-A954-B2A3A4B8342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33" y="1424052"/>
            <a:ext cx="3110170" cy="302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1F148D2-B877-4A38-9A54-496A859DFF09}"/>
              </a:ext>
            </a:extLst>
          </p:cNvPr>
          <p:cNvSpPr/>
          <p:nvPr/>
        </p:nvSpPr>
        <p:spPr>
          <a:xfrm>
            <a:off x="130151" y="955606"/>
            <a:ext cx="87918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1" dirty="0">
                <a:latin typeface="Angsana New" panose="02020603050405020304" pitchFamily="18" charset="-34"/>
                <a:cs typeface="Angsana New" panose="02020603050405020304" pitchFamily="18" charset="-34"/>
              </a:rPr>
              <a:t>การ</a:t>
            </a:r>
            <a:r>
              <a:rPr lang="th-TH" sz="2000" b="1" i="0" dirty="0"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คำนวณจุดศูนย์กลางของพื้นที่รูปร่าง / รูปร่าง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2355F5-57B5-464E-96C4-9D38B681F1A4}"/>
              </a:ext>
            </a:extLst>
          </p:cNvPr>
          <p:cNvSpPr/>
          <p:nvPr/>
        </p:nvSpPr>
        <p:spPr>
          <a:xfrm>
            <a:off x="0" y="4294270"/>
            <a:ext cx="3417903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th-TH" sz="16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รูปที่ 1:</a:t>
            </a:r>
            <a:r>
              <a:rPr lang="th-TH" sz="16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รูปภาพตัวอย่างที่มีชุดของรูปร่างที่เราจะคำนวณจุดศูนย์กลางของรูปร่าง</a:t>
            </a:r>
            <a:endParaRPr lang="en-US" sz="1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560A91-B495-47BE-9C87-0494962633BC}"/>
              </a:ext>
            </a:extLst>
          </p:cNvPr>
          <p:cNvSpPr/>
          <p:nvPr/>
        </p:nvSpPr>
        <p:spPr>
          <a:xfrm>
            <a:off x="3521449" y="1536174"/>
            <a:ext cx="8791851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ในภาพด้านบนคุณสามารถเห็นรูปร่างที่หลากหลายตัดออกมาจากกระดาษ สังเกตว่ารูปร่างเหล่านี้ไม่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สมบูรณ์แบบ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อย่างไร รูปสี่เหลี่ยมผืนผ้าไม่ได้เป็นรูปสี่เหลี่ยมผืนผ้าเลย - และวงกลมก็ไม่ได้เป็นวงกลมโดยสิ้นเชิงเช่นกัน สิ่งเหล่านี้เป็นรูป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วาดของมนุษย์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ซึ่งมี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ความแตกต่างกัน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ในแต่ละประเภทรูปร่าง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คำนึงถึงสิ่งเหล่สน</a:t>
            </a:r>
            <a:r>
              <a:rPr lang="th-TH" sz="2000" b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ี้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คือ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(1)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ตรวจสอบโครงร่างของแต่ละรูปร่าง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ในภาพตามด้วย 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(2)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คำนวณจุดศูนย์กลางของรูปร่าง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- เรียกอีกอย่างว่า  </a:t>
            </a:r>
            <a:r>
              <a:rPr lang="th-TH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เซ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นทรอย</a:t>
            </a:r>
            <a:r>
              <a:rPr lang="th-TH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ด์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(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centroid of the region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)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เพื่อให้บรรลุเป้าหมายเหล่านี้เราจะต้องทำการประมวลผลภาพได้แก่ :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การแปลงเป็นสีเทา (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grayscale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การเบลอ(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Blurring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)ของภาพเพื่อลดสัญญาณรบกวนความถี่สูง(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high frequency noise </a:t>
            </a:r>
            <a:r>
              <a:rPr lang="th-TH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)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เพื่อให้กระบวนการตรวจจับรูปร่างของเราแม่นยำยิ่งขึ้น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การแยกภาพ โดยทั่วไปการตรวจจับขอบ(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edge detection 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)และ 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thresholding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ในโพสต์นี้เราจะนำไปใช้การกำหนดเกณฑ์ขั้นต่ำ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7AB162D-E5D7-405A-9A90-7A67DB5585D4}"/>
              </a:ext>
            </a:extLst>
          </p:cNvPr>
          <p:cNvSpPr/>
          <p:nvPr/>
        </p:nvSpPr>
        <p:spPr>
          <a:xfrm>
            <a:off x="0" y="-70724"/>
            <a:ext cx="32608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32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OpenCV center of contour</a:t>
            </a:r>
            <a:endParaRPr lang="en-US" sz="3200" b="1" dirty="0">
              <a:solidFill>
                <a:schemeClr val="bg1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24196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6F668F-DAA9-471D-9080-61AD3BC6555C}"/>
              </a:ext>
            </a:extLst>
          </p:cNvPr>
          <p:cNvSpPr/>
          <p:nvPr/>
        </p:nvSpPr>
        <p:spPr>
          <a:xfrm>
            <a:off x="91735" y="176204"/>
            <a:ext cx="77827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ก่อนที่เราจะเริ่มการเข้า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Code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ตรวจสอบให้แน่ใจว่าคุณได้ติดตั้ง</a:t>
            </a:r>
            <a:r>
              <a:rPr lang="th-TH" sz="2000" b="0" i="0" u="sng" dirty="0">
                <a:solidFill>
                  <a:srgbClr val="FF480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  <a:hlinkClick r:id="rId2"/>
              </a:rPr>
              <a:t>แพ็คเกจ </a:t>
            </a:r>
            <a:r>
              <a:rPr lang="en-US" sz="2000" b="0" i="0" u="sng" dirty="0" err="1">
                <a:solidFill>
                  <a:srgbClr val="FF480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  <a:hlinkClick r:id="rId2"/>
              </a:rPr>
              <a:t>imutils</a:t>
            </a:r>
            <a:r>
              <a:rPr lang="en-US" sz="2000" b="0" i="0" u="sng" dirty="0">
                <a:solidFill>
                  <a:srgbClr val="FF480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  <a:hlinkClick r:id="rId2"/>
              </a:rPr>
              <a:t> Python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ในระบบของคุณ: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endParaRPr lang="en-US" sz="20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B7B76A-34B6-4737-A776-9AFE4109EC19}"/>
              </a:ext>
            </a:extLst>
          </p:cNvPr>
          <p:cNvSpPr/>
          <p:nvPr/>
        </p:nvSpPr>
        <p:spPr>
          <a:xfrm>
            <a:off x="91735" y="576314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จากตรงนั้นเราสามารถเริ่มต้นได้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เปิดไฟล์ใหม่ชื่อ </a:t>
            </a:r>
            <a:r>
              <a:rPr lang="en-US" sz="2000" b="0" dirty="0" err="1">
                <a:solidFill>
                  <a:srgbClr val="333333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center_of_shape</a:t>
            </a:r>
            <a:r>
              <a:rPr lang="en-US" sz="2000" b="0" dirty="0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en-US" sz="2000" b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py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</a:t>
            </a:r>
            <a:endParaRPr lang="th-TH" sz="2000" b="0" dirty="0">
              <a:solidFill>
                <a:srgbClr val="555555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F81E88-3187-4316-8659-6F19913644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86" t="51651" r="40801" b="16115"/>
          <a:stretch/>
        </p:blipFill>
        <p:spPr>
          <a:xfrm>
            <a:off x="91735" y="1240759"/>
            <a:ext cx="5024762" cy="22105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EB5064A-0797-47D8-90E7-56D1303216D9}"/>
              </a:ext>
            </a:extLst>
          </p:cNvPr>
          <p:cNvSpPr/>
          <p:nvPr/>
        </p:nvSpPr>
        <p:spPr>
          <a:xfrm>
            <a:off x="5116498" y="1468866"/>
            <a:ext cx="698376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เราเริ่มต้นที่  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 2-4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โดยการนำเข้าแพ็คเกจที่จำเป็นของเราแล้วตามด้วยการแยกอาร์</a:t>
            </a:r>
            <a:r>
              <a:rPr lang="th-TH" sz="2000" b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กิวเ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มนต์บรรทัดคำสั่งของเรา เราต้องการสวิตช์ภาพอันเดียวที่นี่ 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--image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ซึ่งเป็นเส้นทางไปยังตำแหน่งที่ภาพที่เราต้องการประมวลผลอยู่บนดิสก์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จากนั้นเราจะนำภาพนี้โหลดจากดิสก์และประมวลผลล่วงหน้าโดยใช้การแปลงระดับสีเทา(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grayscale 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)การปรับแบบเกา</a:t>
            </a:r>
            <a:r>
              <a:rPr lang="th-TH" sz="2000" b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ส์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(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Gaussian smoothing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)โดยใช้</a:t>
            </a:r>
            <a:r>
              <a:rPr lang="th-TH" sz="2000" b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เค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อร</a:t>
            </a:r>
            <a:r>
              <a:rPr lang="th-TH" sz="2000" b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์เนล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5 </a:t>
            </a:r>
            <a:r>
              <a:rPr lang="en-US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x 5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และสุดท้ายก็ทำการ 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thresholding ( 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14-17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)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เอาต์พุตของการดำเนินการ 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thresholding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สามารถดูได้ที่ด้านล่าง:</a:t>
            </a:r>
          </a:p>
        </p:txBody>
      </p:sp>
      <p:pic>
        <p:nvPicPr>
          <p:cNvPr id="2050" name="Picture 2" descr="à¸£à¸¹à¸à¸à¸µà¹ 2: à¸à¸²à¸£à¹à¸ªà¹à¸£à¸¹à¸à¸ à¸²à¸à¸à¹à¸³à¸à¸­à¸à¹à¸£à¸²à¸à¸°à¸ªà¹à¸à¸à¸·à¸à¸£à¸¹à¸à¸ à¸²à¸à¹à¸à¸à¹à¸à¸à¸²à¸£à¸µà¹à¸à¸¢à¸à¸µà¹à¸£à¸¹à¸à¸£à¹à¸²à¸à¸à¸°à¸à¸£à¸²à¸à¸à¹à¸à¹à¸à¸ªà¸µà¸à¸²à¸§à¸à¸à¸à¸·à¹à¸à¸«à¸à¹à¸²à¸ªà¸µà¸à¸³">
            <a:extLst>
              <a:ext uri="{FF2B5EF4-FFF2-40B4-BE49-F238E27FC236}">
                <a16:creationId xmlns:a16="http://schemas.microsoft.com/office/drawing/2014/main" id="{7E350182-124B-4FEA-800D-95A18A2E9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307" y="3597159"/>
            <a:ext cx="2762806" cy="268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767086-0AA4-4814-ADD4-6889EE954D13}"/>
              </a:ext>
            </a:extLst>
          </p:cNvPr>
          <p:cNvSpPr/>
          <p:nvPr/>
        </p:nvSpPr>
        <p:spPr>
          <a:xfrm>
            <a:off x="91735" y="6358630"/>
            <a:ext cx="6096000" cy="3385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th-TH" sz="16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รูปที่ 2: </a:t>
            </a:r>
            <a:r>
              <a:rPr lang="th-TH" sz="16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ผลลัพธ์ </a:t>
            </a:r>
            <a:r>
              <a:rPr lang="en-US" sz="16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thresholding </a:t>
            </a:r>
            <a:r>
              <a:rPr lang="th-TH" sz="16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ที่</a:t>
            </a:r>
            <a:r>
              <a:rPr lang="th-TH" sz="16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ส่งคืนรูปภาพแบบไบนารีโดยที่รูปร่างจะปรากฏเป็นสีขาวบนพื้นหน้าสีดำ</a:t>
            </a:r>
            <a:endParaRPr lang="en-US" sz="1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691130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F8E1295-45F5-4C52-8C35-4F46A30298DF}"/>
              </a:ext>
            </a:extLst>
          </p:cNvPr>
          <p:cNvSpPr/>
          <p:nvPr/>
        </p:nvSpPr>
        <p:spPr>
          <a:xfrm>
            <a:off x="127246" y="73214"/>
            <a:ext cx="76052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หลังจากใช้ 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Thresholding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รูปทรงที่มีการแสดงเป็น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เบื้องหน้าสีขาว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บน  พื้นหลังสีดำ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ขั้นตอนต่อไปคือการค้นหาตำแหน่งของพื้นที่สีขาวเหล่านี้โดยใช้การตรวจจับรูปร่าง: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DC32F0-3269-496E-B896-705926DD2E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94" t="49062" r="40801" b="40064"/>
          <a:stretch/>
        </p:blipFill>
        <p:spPr>
          <a:xfrm>
            <a:off x="127246" y="719545"/>
            <a:ext cx="5060272" cy="7457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EDFE43-0F79-4DC1-9B7E-74BA93173B1A}"/>
              </a:ext>
            </a:extLst>
          </p:cNvPr>
          <p:cNvSpPr/>
          <p:nvPr/>
        </p:nvSpPr>
        <p:spPr>
          <a:xfrm>
            <a:off x="5267417" y="911272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การเรียกร้องให้ 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CV2</a:t>
            </a:r>
            <a:r>
              <a:rPr lang="th-TH" sz="2000" dirty="0">
                <a:solidFill>
                  <a:srgbClr val="002D7A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.</a:t>
            </a:r>
            <a:r>
              <a:rPr lang="en-US" sz="2000" b="0" i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findContours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บน</a:t>
            </a:r>
            <a:r>
              <a:rPr lang="th-TH" sz="20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en-US" sz="20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20 </a:t>
            </a:r>
            <a:r>
              <a:rPr lang="th-TH" sz="20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 21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returns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ชุดของโครงร่าง (เช่น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contours)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ที่สอดคล้องกับ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blobs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สีขาวแต่ละอันบนภาพ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22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แล้วรับค่า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tuple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ที่เหมาะสมขึ้นอยู่กับว่าเราจะใช้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OpenCV 2.4, 3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หรือ 4</a:t>
            </a:r>
            <a:endParaRPr lang="en-US" sz="20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1A55A6-DAA7-48BC-88C3-4526AEB1B194}"/>
              </a:ext>
            </a:extLst>
          </p:cNvPr>
          <p:cNvSpPr/>
          <p:nvPr/>
        </p:nvSpPr>
        <p:spPr>
          <a:xfrm>
            <a:off x="1016865" y="1742269"/>
            <a:ext cx="2985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0" i="0" dirty="0">
                <a:solidFill>
                  <a:srgbClr val="555555"/>
                </a:solidFill>
                <a:effectLst/>
                <a:latin typeface="Helvetica Neue"/>
              </a:rPr>
              <a:t>ตอนนี้เราพร้อมที่จะประมวลผลแต่ละรูปแบบ: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A4A17E-5C2B-454B-9E72-427AD20029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10" t="31326" r="41067" b="38895"/>
          <a:stretch/>
        </p:blipFill>
        <p:spPr>
          <a:xfrm>
            <a:off x="134273" y="2111601"/>
            <a:ext cx="4989252" cy="204221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F6F052E-1ACF-49E5-B1D9-1393D731039B}"/>
              </a:ext>
            </a:extLst>
          </p:cNvPr>
          <p:cNvSpPr/>
          <p:nvPr/>
        </p:nvSpPr>
        <p:spPr>
          <a:xfrm>
            <a:off x="5356194" y="2161076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บน 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25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เราเริ่มต้นวนลูปกับแต่ละรูปทรงตามการคำนวณ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  <a:hlinkClick r:id="rId4"/>
              </a:rPr>
              <a:t> image moments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 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สำหรับพื้นที่รูปร่างบน 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27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computer vision </a:t>
            </a:r>
            <a:r>
              <a:rPr lang="th-TH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และ 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image processing, image moments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มักจะถูกใช้เพื่อบอกลักษณะรูปร่างของวัตถุในภาพ 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moments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เหล่านี้จับคุณสมบัติทางสถิติพื้นฐานของรูปร่างรวมถึง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พื้นที่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ของวัตถุ  </a:t>
            </a:r>
            <a:r>
              <a:rPr lang="th-TH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เซ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นทรอย</a:t>
            </a:r>
            <a:r>
              <a:rPr lang="th-TH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ด์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(เช่นศูนย์กลาง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(</a:t>
            </a:r>
            <a:r>
              <a:rPr lang="en-US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x, y) -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ของวัตถุ)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การวางแนว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พร้อมกับคุณสมบัติที่ต้องการอื่น ๆ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ที่นี่เรามีความสนใจเฉพาะใน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ศูนย์กลางของเค้าโครง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ซึ่งเราคำนวณบน 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28 และ 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29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จากที่นั่น 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32-34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จัดการ: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วาดโครงร่างของเส้นรอบรูปปัจจุบันโดยการ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Call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ไปยัง 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CV2</a:t>
            </a:r>
            <a:r>
              <a:rPr lang="th-TH" sz="2000" dirty="0">
                <a:solidFill>
                  <a:srgbClr val="002D7A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.</a:t>
            </a:r>
            <a:r>
              <a:rPr lang="en-US" sz="2000" b="0" i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drawContours</a:t>
            </a:r>
            <a:endParaRPr lang="en-US" sz="2000" b="0" i="0" dirty="0">
              <a:solidFill>
                <a:srgbClr val="555555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วางวงกลมสีขาวไว้ที่</a:t>
            </a:r>
            <a:r>
              <a:rPr lang="th-TH" sz="2000" b="1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กึ่งกลาง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th-TH" sz="2000" b="0" i="0" dirty="0">
                <a:solidFill>
                  <a:srgbClr val="333333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( </a:t>
            </a:r>
            <a:r>
              <a:rPr lang="en-US" sz="2000" b="0" i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cX</a:t>
            </a:r>
            <a:r>
              <a:rPr lang="en-US" sz="2000" b="0" i="0" dirty="0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, </a:t>
            </a:r>
            <a:r>
              <a:rPr lang="en-US" sz="2000" b="0" i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cY</a:t>
            </a:r>
            <a:r>
              <a:rPr lang="en-US" sz="2000" b="0" i="0" dirty="0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 -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ของรูปร่าง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การเขียน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center 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ข้อความ   ใกล้กับวงกลมสีขาว</a:t>
            </a:r>
          </a:p>
        </p:txBody>
      </p:sp>
    </p:spTree>
    <p:extLst>
      <p:ext uri="{BB962C8B-B14F-4D97-AF65-F5344CB8AC3E}">
        <p14:creationId xmlns:p14="http://schemas.microsoft.com/office/powerpoint/2010/main" val="2622536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3DCF2B5-6C4B-4E4E-AC9F-1BE86B5EB399}"/>
              </a:ext>
            </a:extLst>
          </p:cNvPr>
          <p:cNvSpPr/>
          <p:nvPr/>
        </p:nvSpPr>
        <p:spPr>
          <a:xfrm>
            <a:off x="237127" y="163782"/>
            <a:ext cx="50770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ในการรันสคริปต์ของเราเพียงเปิด</a:t>
            </a:r>
            <a:r>
              <a:rPr lang="th-TH" sz="2000" b="0" i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เทอร์มินัล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แล้วดำเนินการคำสั่งต่อไปนี้:</a:t>
            </a:r>
            <a:endParaRPr lang="en-US" sz="20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319A38-56EC-4C18-86BA-B2A1E1A856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40" t="43625" r="40874" b="50000"/>
          <a:stretch/>
        </p:blipFill>
        <p:spPr>
          <a:xfrm>
            <a:off x="198269" y="533114"/>
            <a:ext cx="5033640" cy="4372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0E091B-3B5D-4F13-ACEE-0DDF4C852F7D}"/>
              </a:ext>
            </a:extLst>
          </p:cNvPr>
          <p:cNvSpPr/>
          <p:nvPr/>
        </p:nvSpPr>
        <p:spPr>
          <a:xfrm>
            <a:off x="198269" y="970339"/>
            <a:ext cx="25074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ผลลัพธ์ของคุณควรมีลักษณะดังนี้:</a:t>
            </a:r>
            <a:endParaRPr lang="en-US" sz="20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3074" name="Picture 2" descr="à¸£à¸¹à¸à¸à¸µà¹ 3: à¸§à¸à¸£à¸­à¸à¸£à¸¹à¸à¸£à¹à¸²à¸à¹à¸à¹à¸¥à¸°à¸ªà¹à¸§à¸à¹à¸¥à¹à¸§à¸à¸³à¸à¸§à¸à¸à¸¸à¸à¸¨à¸¹à¸à¸¢à¹à¸à¸¥à¸²à¸ (x, y) - à¸à¸£à¸°à¸ªà¸²à¸à¸ªà¸³à¸«à¸£à¸±à¸à¸£à¸¹à¸à¸£à¹à¸²à¸à¹à¸à¹à¸¥à¸°à¸£à¸¹à¸">
            <a:extLst>
              <a:ext uri="{FF2B5EF4-FFF2-40B4-BE49-F238E27FC236}">
                <a16:creationId xmlns:a16="http://schemas.microsoft.com/office/drawing/2014/main" id="{B7D59D87-75BD-405D-99A6-E45CF23B6EE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204" y="1386279"/>
            <a:ext cx="3659450" cy="355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AD934E8-2AE6-4716-A766-104BDB0B32D8}"/>
              </a:ext>
            </a:extLst>
          </p:cNvPr>
          <p:cNvSpPr/>
          <p:nvPr/>
        </p:nvSpPr>
        <p:spPr>
          <a:xfrm>
            <a:off x="198269" y="5034819"/>
            <a:ext cx="440036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th-TH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รูปที่ 3:</a:t>
            </a:r>
            <a:r>
              <a:rPr lang="th-TH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วนรอบรูปร่างแต่ละส่วนแล้วคำนวณจุดศูนย์กลาง (</a:t>
            </a:r>
            <a:r>
              <a:rPr lang="en-US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x, y) - </a:t>
            </a:r>
            <a:r>
              <a:rPr lang="th-TH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ประสานสำหรับรูปร่างแต่ละรูป</a:t>
            </a:r>
            <a:endParaRPr lang="en-US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CFD5E8-E5A9-45FB-A3DA-F4784EC74474}"/>
              </a:ext>
            </a:extLst>
          </p:cNvPr>
          <p:cNvSpPr/>
          <p:nvPr/>
        </p:nvSpPr>
        <p:spPr>
          <a:xfrm>
            <a:off x="4799348" y="1567578"/>
            <a:ext cx="6096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ังเกตว่าการตรวจจับแต่ละรูปร่างประสบความสำเร็จอย่างไรตามด้วยจุดกึ่งกลางของรูปร่างที่คำนวณและวาดลงบนภาพ</a:t>
            </a:r>
          </a:p>
          <a:p>
            <a:pPr fontAlgn="base"/>
            <a:r>
              <a:rPr lang="th-TH" sz="2000" b="1" dirty="0">
                <a:solidFill>
                  <a:srgbClr val="222222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สรุป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ในบทเรียนนี้เราได้เรียนรู้วิธีการคำนวณจุดศูนย์กลางของเส้นโครงโดยใช้ 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OpenCV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 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1343681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225</Words>
  <Application>Microsoft Office PowerPoint</Application>
  <PresentationFormat>Widescreen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Angsana New</vt:lpstr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6</cp:revision>
  <dcterms:created xsi:type="dcterms:W3CDTF">2019-05-25T14:00:56Z</dcterms:created>
  <dcterms:modified xsi:type="dcterms:W3CDTF">2019-05-26T03:32:25Z</dcterms:modified>
</cp:coreProperties>
</file>

<file path=docProps/thumbnail.jpeg>
</file>